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Montserrat Bold" charset="1" panose="00000800000000000000"/>
      <p:regular r:id="rId12"/>
    </p:embeddedFont>
    <p:embeddedFont>
      <p:font typeface="Montserrat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52684" y="0"/>
            <a:ext cx="13343601" cy="10287000"/>
            <a:chOff x="0" y="0"/>
            <a:chExt cx="206727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7273" cy="1593725"/>
            </a:xfrm>
            <a:custGeom>
              <a:avLst/>
              <a:gdLst/>
              <a:ahLst/>
              <a:cxnLst/>
              <a:rect r="r" b="b" t="t" l="l"/>
              <a:pathLst>
                <a:path h="1593725" w="2067273">
                  <a:moveTo>
                    <a:pt x="0" y="0"/>
                  </a:moveTo>
                  <a:lnTo>
                    <a:pt x="2067273" y="0"/>
                  </a:lnTo>
                  <a:lnTo>
                    <a:pt x="206727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59000"/>
              </a:blip>
              <a:stretch>
                <a:fillRect l="0" t="0" r="-3705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667500"/>
            <a:ext cx="8756885" cy="809502"/>
            <a:chOff x="0" y="0"/>
            <a:chExt cx="323259" cy="298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3259" cy="29883"/>
            </a:xfrm>
            <a:custGeom>
              <a:avLst/>
              <a:gdLst/>
              <a:ahLst/>
              <a:cxnLst/>
              <a:rect r="r" b="b" t="t" l="l"/>
              <a:pathLst>
                <a:path h="29883" w="323259">
                  <a:moveTo>
                    <a:pt x="0" y="0"/>
                  </a:moveTo>
                  <a:lnTo>
                    <a:pt x="323259" y="0"/>
                  </a:lnTo>
                  <a:lnTo>
                    <a:pt x="323259" y="29883"/>
                  </a:lnTo>
                  <a:lnTo>
                    <a:pt x="0" y="29883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3259" cy="67983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647120"/>
            <a:ext cx="9606533" cy="265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7"/>
              </a:lnSpc>
            </a:pPr>
            <a:r>
              <a:rPr lang="en-US" b="true" sz="75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SISTEMAS COMPUTACIONAIS E SEGURANÇA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5183" y="6915089"/>
            <a:ext cx="799504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Desvendando o Mundo das Vulnerabilidades Digitais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139059" y="-2433699"/>
            <a:ext cx="5128484" cy="4867398"/>
          </a:xfrm>
          <a:custGeom>
            <a:avLst/>
            <a:gdLst/>
            <a:ahLst/>
            <a:cxnLst/>
            <a:rect r="r" b="b" t="t" l="l"/>
            <a:pathLst>
              <a:path h="4867398" w="5128484">
                <a:moveTo>
                  <a:pt x="0" y="0"/>
                </a:moveTo>
                <a:lnTo>
                  <a:pt x="5128484" y="0"/>
                </a:lnTo>
                <a:lnTo>
                  <a:pt x="5128484" y="4867398"/>
                </a:lnTo>
                <a:lnTo>
                  <a:pt x="0" y="4867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83653"/>
            <a:ext cx="8356608" cy="8474647"/>
            <a:chOff x="0" y="0"/>
            <a:chExt cx="805212" cy="8165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212" cy="816586"/>
            </a:xfrm>
            <a:custGeom>
              <a:avLst/>
              <a:gdLst/>
              <a:ahLst/>
              <a:cxnLst/>
              <a:rect r="r" b="b" t="t" l="l"/>
              <a:pathLst>
                <a:path h="816586" w="805212">
                  <a:moveTo>
                    <a:pt x="0" y="0"/>
                  </a:moveTo>
                  <a:lnTo>
                    <a:pt x="805212" y="0"/>
                  </a:lnTo>
                  <a:lnTo>
                    <a:pt x="805212" y="816586"/>
                  </a:lnTo>
                  <a:lnTo>
                    <a:pt x="0" y="816586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-40144" t="0" r="-4014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33646" y="1244619"/>
            <a:ext cx="8250843" cy="86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3"/>
              </a:lnSpc>
            </a:pPr>
            <a:r>
              <a:rPr lang="en-US" b="true" sz="649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É UMA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91823" y="2058579"/>
            <a:ext cx="7847923" cy="68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6"/>
              </a:lnSpc>
            </a:pPr>
            <a:r>
              <a:rPr lang="en-US" b="true" sz="5473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VULNERABILIDADE?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49378" y="3288137"/>
            <a:ext cx="7388054" cy="30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2"/>
              </a:lnSpc>
            </a:pPr>
            <a:r>
              <a:rPr lang="en-US" sz="2469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Definição: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49378" y="3550148"/>
            <a:ext cx="6240730" cy="122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1"/>
              </a:lnSpc>
            </a:pPr>
            <a:r>
              <a:rPr lang="en-US" sz="16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fraqueza ou falha em um sistema de informação, processo de segurança, </a:t>
            </a:r>
          </a:p>
          <a:p>
            <a:pPr algn="l">
              <a:lnSpc>
                <a:spcPts val="2431"/>
              </a:lnSpc>
            </a:pPr>
            <a:r>
              <a:rPr lang="en-US" sz="16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controle interno ou implementação que pode ser explorada por uma ameaça.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49378" y="5113126"/>
            <a:ext cx="7388054" cy="30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2"/>
              </a:lnSpc>
            </a:pPr>
            <a:r>
              <a:rPr lang="en-US" sz="2469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Analogia: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49378" y="5437697"/>
            <a:ext cx="6240730" cy="183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1"/>
              </a:lnSpc>
            </a:pPr>
            <a:r>
              <a:rPr lang="en-US" sz="16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Pense em uma vulnerabilidade como uma porta destrancada, </a:t>
            </a:r>
          </a:p>
          <a:p>
            <a:pPr algn="l">
              <a:lnSpc>
                <a:spcPts val="2431"/>
              </a:lnSpc>
            </a:pPr>
            <a:r>
              <a:rPr lang="en-US" sz="16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janela aberta ou uma fechadura fraca em uma casa. </a:t>
            </a:r>
          </a:p>
          <a:p>
            <a:pPr algn="l">
              <a:lnSpc>
                <a:spcPts val="2431"/>
              </a:lnSpc>
            </a:pPr>
            <a:r>
              <a:rPr lang="en-US" sz="16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 não causa dano por si só, mas cria a oportunidade para que um invasor entre.</a:t>
            </a:r>
          </a:p>
          <a:p>
            <a:pPr algn="l">
              <a:lnSpc>
                <a:spcPts val="243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449378" y="7781258"/>
            <a:ext cx="7117976" cy="117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5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Software: Bugs em códigos (Ex: SQL Injection, Buffer Overflow).</a:t>
            </a:r>
          </a:p>
          <a:p>
            <a:pPr algn="l">
              <a:lnSpc>
                <a:spcPts val="2324"/>
              </a:lnSpc>
            </a:pPr>
            <a:r>
              <a:rPr lang="en-US" sz="15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Hardware: Falhas de projeto em processadores ou dispositivos.</a:t>
            </a:r>
          </a:p>
          <a:p>
            <a:pPr algn="l">
              <a:lnSpc>
                <a:spcPts val="2324"/>
              </a:lnSpc>
            </a:pPr>
            <a:r>
              <a:rPr lang="en-US" sz="15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Redes: Configurações inseguras de Wi-Fi, firewalls mal configurados.</a:t>
            </a:r>
          </a:p>
          <a:p>
            <a:pPr algn="l">
              <a:lnSpc>
                <a:spcPts val="2324"/>
              </a:lnSpc>
            </a:pPr>
            <a:r>
              <a:rPr lang="en-US" sz="15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Pessoas: Engenharia social, senhas fracas (o "fator humano").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9378" y="7409674"/>
            <a:ext cx="7388054" cy="30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2"/>
              </a:lnSpc>
            </a:pPr>
            <a:r>
              <a:rPr lang="en-US" sz="2469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Onde Elas Existem?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802027" y="-26996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24077" y="5380939"/>
            <a:ext cx="3944468" cy="3387216"/>
            <a:chOff x="0" y="0"/>
            <a:chExt cx="145609" cy="12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380939"/>
            <a:ext cx="3944468" cy="3387216"/>
            <a:chOff x="0" y="0"/>
            <a:chExt cx="145609" cy="12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19455" y="5380939"/>
            <a:ext cx="3944468" cy="3387216"/>
            <a:chOff x="0" y="0"/>
            <a:chExt cx="145609" cy="1250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14832" y="5380939"/>
            <a:ext cx="3944468" cy="3387216"/>
            <a:chOff x="0" y="0"/>
            <a:chExt cx="145609" cy="1250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74811" y="1815320"/>
            <a:ext cx="1053837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TÉCNICAS DE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46421" y="3061340"/>
            <a:ext cx="12795157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ATAQUE COMUNS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47961" y="6813733"/>
            <a:ext cx="3287455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DoS/DDoS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96971" y="7255723"/>
            <a:ext cx="3966951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sobrecarregam sistemas para tirá-los do ar, geralmente usando botnets.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851930" y="5769648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371324" y="6813283"/>
            <a:ext cx="3449975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Malware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76251" y="7273502"/>
            <a:ext cx="3617637" cy="110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000" spc="-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softwares maliciosos; exemplos  ransomware (resgate), spyware (espionagem), vírus/worms (replicação).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756552" y="5770099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661175" y="5771000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80729" y="6741373"/>
            <a:ext cx="344329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b="true" sz="24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Phishing e Spear Phishing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9318" y="7255723"/>
            <a:ext cx="3523232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enganam usuários com mensagens falsas para roubo de dados.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4947307" y="5769423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652187" y="6813958"/>
            <a:ext cx="3269758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Engenharia Social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01955" y="7255723"/>
            <a:ext cx="3770222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manipulação de pessoas para obter informações; explora a confiança humana.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7748" y="6574292"/>
            <a:ext cx="6906357" cy="2065764"/>
            <a:chOff x="0" y="0"/>
            <a:chExt cx="254947" cy="76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21764" y="4237318"/>
            <a:ext cx="6906357" cy="2065764"/>
            <a:chOff x="0" y="0"/>
            <a:chExt cx="254947" cy="76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7748" y="4237318"/>
            <a:ext cx="6906357" cy="2065764"/>
            <a:chOff x="0" y="0"/>
            <a:chExt cx="254947" cy="76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7748" y="6574292"/>
            <a:ext cx="1766486" cy="2065764"/>
            <a:chOff x="0" y="0"/>
            <a:chExt cx="65210" cy="762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210" cy="76257"/>
            </a:xfrm>
            <a:custGeom>
              <a:avLst/>
              <a:gdLst/>
              <a:ahLst/>
              <a:cxnLst/>
              <a:rect r="r" b="b" t="t" l="l"/>
              <a:pathLst>
                <a:path h="76257" w="65210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2673426" y="8977438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711768" y="428483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00398" y="4882448"/>
            <a:ext cx="781185" cy="775504"/>
          </a:xfrm>
          <a:custGeom>
            <a:avLst/>
            <a:gdLst/>
            <a:ahLst/>
            <a:cxnLst/>
            <a:rect r="r" b="b" t="t" l="l"/>
            <a:pathLst>
              <a:path h="775504" w="781185">
                <a:moveTo>
                  <a:pt x="0" y="0"/>
                </a:moveTo>
                <a:lnTo>
                  <a:pt x="781186" y="0"/>
                </a:lnTo>
                <a:lnTo>
                  <a:pt x="781186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03239" y="7219422"/>
            <a:ext cx="775504" cy="775504"/>
          </a:xfrm>
          <a:custGeom>
            <a:avLst/>
            <a:gdLst/>
            <a:ahLst/>
            <a:cxnLst/>
            <a:rect r="r" b="b" t="t" l="l"/>
            <a:pathLst>
              <a:path h="775504" w="775504">
                <a:moveTo>
                  <a:pt x="0" y="0"/>
                </a:moveTo>
                <a:lnTo>
                  <a:pt x="775504" y="0"/>
                </a:lnTo>
                <a:lnTo>
                  <a:pt x="775504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721764" y="4237318"/>
            <a:ext cx="1766486" cy="2065764"/>
            <a:chOff x="0" y="0"/>
            <a:chExt cx="65210" cy="762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210" cy="76257"/>
            </a:xfrm>
            <a:custGeom>
              <a:avLst/>
              <a:gdLst/>
              <a:ahLst/>
              <a:cxnLst/>
              <a:rect r="r" b="b" t="t" l="l"/>
              <a:pathLst>
                <a:path h="76257" w="65210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102027" y="4882448"/>
            <a:ext cx="1005961" cy="775504"/>
          </a:xfrm>
          <a:custGeom>
            <a:avLst/>
            <a:gdLst/>
            <a:ahLst/>
            <a:cxnLst/>
            <a:rect r="r" b="b" t="t" l="l"/>
            <a:pathLst>
              <a:path h="775504" w="1005961">
                <a:moveTo>
                  <a:pt x="0" y="0"/>
                </a:moveTo>
                <a:lnTo>
                  <a:pt x="1005961" y="0"/>
                </a:lnTo>
                <a:lnTo>
                  <a:pt x="1005961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721764" y="6574292"/>
            <a:ext cx="6906357" cy="2065764"/>
            <a:chOff x="0" y="0"/>
            <a:chExt cx="254947" cy="76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156575" y="6910579"/>
            <a:ext cx="896865" cy="1393189"/>
          </a:xfrm>
          <a:custGeom>
            <a:avLst/>
            <a:gdLst/>
            <a:ahLst/>
            <a:cxnLst/>
            <a:rect r="r" b="b" t="t" l="l"/>
            <a:pathLst>
              <a:path h="1393189" w="896865">
                <a:moveTo>
                  <a:pt x="0" y="0"/>
                </a:moveTo>
                <a:lnTo>
                  <a:pt x="896865" y="0"/>
                </a:lnTo>
                <a:lnTo>
                  <a:pt x="896865" y="1393189"/>
                </a:lnTo>
                <a:lnTo>
                  <a:pt x="0" y="1393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07748" y="2132293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MOTIVAÇÃO DO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6381" y="3046693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CRACKER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51809" y="6986779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Espionagem: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50484" y="7424249"/>
            <a:ext cx="4300590" cy="88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coleta de segredos comerciais/governamentais; ataques sofisticados (APTs).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51809" y="4719547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Financeiro (Cybercrime):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50484" y="5157708"/>
            <a:ext cx="5065238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busca de lucro; fraudes, roubo de dados, ransomware.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68836" y="4719547"/>
            <a:ext cx="544574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Ativismo (Hacktivismo):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668836" y="5157708"/>
            <a:ext cx="4864614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causas políticas/sociais; vazamentos, defacement, DDoS.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668836" y="6986779"/>
            <a:ext cx="544574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Desafio/Fama/Ego: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668836" y="7460127"/>
            <a:ext cx="5150083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provar habilidades, ganhar notoriedade ou superar sistemas complexos.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08108" y="0"/>
            <a:ext cx="7879892" cy="10287000"/>
            <a:chOff x="0" y="0"/>
            <a:chExt cx="122080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080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20801">
                  <a:moveTo>
                    <a:pt x="0" y="0"/>
                  </a:moveTo>
                  <a:lnTo>
                    <a:pt x="1220801" y="0"/>
                  </a:lnTo>
                  <a:lnTo>
                    <a:pt x="122080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95943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-3192597" y="9179437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6747" y="965837"/>
            <a:ext cx="11483122" cy="87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b="true" sz="7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ESTUDO DE CASO: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6747" y="1793870"/>
            <a:ext cx="11483122" cy="9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70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EQUIFAX (2017)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4013" y="3281550"/>
            <a:ext cx="9481361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2017, a </a:t>
            </a:r>
            <a:r>
              <a:rPr lang="en-US" sz="2000" spc="-138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Equifax</a:t>
            </a:r>
            <a:r>
              <a:rPr lang="en-US" sz="2000" spc="-13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sofreu uma das maiores violações de dados da história, expondo informações pessoais de aproximadamente </a:t>
            </a:r>
            <a:r>
              <a:rPr lang="en-US" sz="2000" spc="-138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147 milhões </a:t>
            </a: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pessoas. A causa foi uma vulnerabilidade crítica no framework Apache Struts (CVE-2017-5638), bastante utilizado em aplicações web.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4013" y="5017979"/>
            <a:ext cx="8618239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Apesar de já existir um patch disponível havia mais de dois meses, a empresa não aplicou a correção em seus sistemas vulneráveis.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013" y="5992408"/>
            <a:ext cx="9546012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Essa falha de processo permitiu que os invasores permanecessem na rede por  76 dias antes de serem detectados. O caso evidenciou a importância da gestão eficiente de patches, mantendo softwares sempre atualizados, bem como da necessidade de monitoramento contínuo para identificar atividades suspeitas de forma ágil.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593859" cy="10817156"/>
            <a:chOff x="0" y="0"/>
            <a:chExt cx="24791812" cy="1442287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55" t="0" r="1655" b="0"/>
            <a:stretch>
              <a:fillRect/>
            </a:stretch>
          </p:blipFill>
          <p:spPr>
            <a:xfrm flipH="false" flipV="false">
              <a:off x="0" y="0"/>
              <a:ext cx="24791812" cy="1442287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-326250"/>
            <a:ext cx="18288000" cy="10613250"/>
            <a:chOff x="0" y="0"/>
            <a:chExt cx="675277" cy="391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5277" cy="391890"/>
            </a:xfrm>
            <a:custGeom>
              <a:avLst/>
              <a:gdLst/>
              <a:ahLst/>
              <a:cxnLst/>
              <a:rect r="r" b="b" t="t" l="l"/>
              <a:pathLst>
                <a:path h="391890" w="675277">
                  <a:moveTo>
                    <a:pt x="0" y="0"/>
                  </a:moveTo>
                  <a:lnTo>
                    <a:pt x="675277" y="0"/>
                  </a:lnTo>
                  <a:lnTo>
                    <a:pt x="675277" y="391890"/>
                  </a:lnTo>
                  <a:lnTo>
                    <a:pt x="0" y="391890"/>
                  </a:lnTo>
                  <a:close/>
                </a:path>
              </a:pathLst>
            </a:custGeom>
            <a:solidFill>
              <a:srgbClr val="02060F">
                <a:alpha val="4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75277" cy="429990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799121">
            <a:off x="9510694" y="238"/>
            <a:ext cx="8776185" cy="8776185"/>
          </a:xfrm>
          <a:custGeom>
            <a:avLst/>
            <a:gdLst/>
            <a:ahLst/>
            <a:cxnLst/>
            <a:rect r="r" b="b" t="t" l="l"/>
            <a:pathLst>
              <a:path h="8776185" w="8776185">
                <a:moveTo>
                  <a:pt x="0" y="0"/>
                </a:moveTo>
                <a:lnTo>
                  <a:pt x="8776185" y="0"/>
                </a:lnTo>
                <a:lnTo>
                  <a:pt x="8776185" y="8776185"/>
                </a:lnTo>
                <a:lnTo>
                  <a:pt x="0" y="877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4958" y="892280"/>
            <a:ext cx="885197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MUITO OBRIGADA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4958" y="1892272"/>
            <a:ext cx="885197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 HOJE É SÓ &lt;3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-10799121">
            <a:off x="903" y="3212627"/>
            <a:ext cx="7073469" cy="7073469"/>
          </a:xfrm>
          <a:custGeom>
            <a:avLst/>
            <a:gdLst/>
            <a:ahLst/>
            <a:cxnLst/>
            <a:rect r="r" b="b" t="t" l="l"/>
            <a:pathLst>
              <a:path h="7073469" w="7073469">
                <a:moveTo>
                  <a:pt x="7073470" y="7073470"/>
                </a:moveTo>
                <a:lnTo>
                  <a:pt x="0" y="7073470"/>
                </a:lnTo>
                <a:lnTo>
                  <a:pt x="0" y="0"/>
                </a:lnTo>
                <a:lnTo>
                  <a:pt x="7073470" y="0"/>
                </a:lnTo>
                <a:lnTo>
                  <a:pt x="7073470" y="70734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DAGyPRi9yH8</dc:identifier>
  <dcterms:modified xsi:type="dcterms:W3CDTF">2011-08-01T06:04:30Z</dcterms:modified>
  <cp:revision>1</cp:revision>
  <dc:title>SEGURANÇA DA INFORMAÇÃO</dc:title>
</cp:coreProperties>
</file>